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D200B3F0-A9BC-48CE-8EB6-ECE965069900}" type="datetimeFigureOut">
              <a:rPr lang="en-US" dirty="0"/>
              <a:pPr/>
              <a:t>10/20/2017</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r>
              <a:rPr lang="en-US" dirty="0"/>
              <a:t>
              </a:t>
            </a:r>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DF9FFFF-3106-4DDB-AA62-0C80862170D6}" type="datetimeFigureOut">
              <a:rPr lang="en-US" dirty="0"/>
              <a:t>10/20/2017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A3DA38B7-AE95-4DC8-9A51-7A71F545B098}" type="datetimeFigureOut">
              <a:rPr lang="en-US" dirty="0"/>
              <a:t>10/20/2017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86F1EC2B-8188-4AC2-9F0D-8D09C51D505A}" type="datetimeFigureOut">
              <a:rPr lang="en-US" dirty="0"/>
              <a:t>10/20/2017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212B75E-944F-430B-BE5F-C69FA8823C04}" type="datetimeFigureOut">
              <a:rPr lang="en-US" dirty="0"/>
              <a:t>10/20/2017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9AE0DC7-7F53-471C-A711-B3DA6F2535F3}" type="datetimeFigureOut">
              <a:rPr lang="en-US" dirty="0"/>
              <a:t>10/20/2017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1F4C9D-4618-451D-80C1-6A376BB42AB4}" type="datetimeFigureOut">
              <a:rPr lang="en-US" dirty="0"/>
              <a:t>10/20/2017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54D2318-CE40-42F6-962A-4C6D6CF697DB}" type="datetimeFigureOut">
              <a:rPr lang="en-US" dirty="0"/>
              <a:t>10/20/2017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476AC1-EB7F-4BEF-90D9-5764B50DAF8A}" type="datetimeFigureOut">
              <a:rPr lang="en-US" dirty="0"/>
              <a:t>10/20/2017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20712A-F861-4AB0-A754-4F5A2033CD4B}" type="datetimeFigureOut">
              <a:rPr lang="en-US" dirty="0"/>
              <a:t>10/20/2017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4507B7-F2DC-4B2C-B14D-58A9766807A2}" type="datetimeFigureOut">
              <a:rPr lang="en-US" dirty="0"/>
              <a:t>10/20/2017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4A483D-5CB4-4842-8F2F-05D5276ACF63}" type="datetimeFigureOut">
              <a:rPr lang="en-US" dirty="0"/>
              <a:t>10/20/2017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1CE32E-9DC0-47C8-A657-48F5C3E4A10B}" type="datetimeFigureOut">
              <a:rPr lang="en-US" dirty="0"/>
              <a:t>10/20/2017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BDF5C0D-8C3A-4771-A43D-83937FC700D4}" type="datetimeFigureOut">
              <a:rPr lang="en-US" dirty="0"/>
              <a:t>10/20/2017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3D2D6-FCC2-425A-A4A7-8058E8C01CB1}" type="datetimeFigureOut">
              <a:rPr lang="en-US" dirty="0"/>
              <a:t>10/20/2017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8CF2683-E6E7-4CC3-9EEE-7854DD4F3545}" type="datetimeFigureOut">
              <a:rPr lang="en-US" dirty="0"/>
              <a:t>10/20/2017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E120F81-B39D-4CBB-8BF3-5D6E395D0F72}" type="datetimeFigureOut">
              <a:rPr lang="en-US" dirty="0"/>
              <a:t>10/20/2017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64B320A-89BA-47B2-A525-92E8D10B06E4}" type="datetimeFigureOut">
              <a:rPr lang="en-US" dirty="0"/>
              <a:t>10/20/2017</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1161" y="349310"/>
            <a:ext cx="8825658" cy="2677648"/>
          </a:xfrm>
        </p:spPr>
        <p:txBody>
          <a:bodyPr/>
          <a:lstStyle/>
          <a:p>
            <a:r>
              <a:rPr lang="en-US" b="1" dirty="0" smtClean="0"/>
              <a:t>Book Club Presentation</a:t>
            </a:r>
            <a:endParaRPr lang="en-US" b="1" dirty="0"/>
          </a:p>
        </p:txBody>
      </p:sp>
      <p:sp>
        <p:nvSpPr>
          <p:cNvPr id="3" name="Subtitle 2"/>
          <p:cNvSpPr>
            <a:spLocks noGrp="1"/>
          </p:cNvSpPr>
          <p:nvPr>
            <p:ph type="subTitle" idx="1"/>
          </p:nvPr>
        </p:nvSpPr>
        <p:spPr>
          <a:xfrm>
            <a:off x="2983755" y="3458032"/>
            <a:ext cx="8825658" cy="861420"/>
          </a:xfrm>
        </p:spPr>
        <p:txBody>
          <a:bodyPr/>
          <a:lstStyle/>
          <a:p>
            <a:r>
              <a:rPr lang="en-US" dirty="0" smtClean="0"/>
              <a:t>Fahrenheit 451 written by Ray Bradbury</a:t>
            </a:r>
          </a:p>
          <a:p>
            <a:r>
              <a:rPr lang="en-US" dirty="0" smtClean="0"/>
              <a:t>Presented by </a:t>
            </a:r>
            <a:r>
              <a:rPr lang="en-US" dirty="0" err="1" smtClean="0"/>
              <a:t>sarah</a:t>
            </a:r>
            <a:r>
              <a:rPr lang="en-US" dirty="0" smtClean="0"/>
              <a:t> </a:t>
            </a:r>
            <a:r>
              <a:rPr lang="en-US" dirty="0" err="1" smtClean="0"/>
              <a:t>rodenbeck</a:t>
            </a:r>
            <a:endParaRPr lang="en-US" dirty="0" smtClean="0"/>
          </a:p>
        </p:txBody>
      </p:sp>
    </p:spTree>
    <p:extLst>
      <p:ext uri="{BB962C8B-B14F-4D97-AF65-F5344CB8AC3E}">
        <p14:creationId xmlns:p14="http://schemas.microsoft.com/office/powerpoint/2010/main" val="36467913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Fahrenheit 451 is like the short story “All Summer in a Day” because both of the main characters in the story are different then others, they don’t fit in. </a:t>
            </a:r>
            <a:endParaRPr lang="en-US" sz="2400" dirty="0"/>
          </a:p>
        </p:txBody>
      </p:sp>
      <p:sp>
        <p:nvSpPr>
          <p:cNvPr id="3" name="Text Placeholder 2"/>
          <p:cNvSpPr>
            <a:spLocks noGrp="1"/>
          </p:cNvSpPr>
          <p:nvPr>
            <p:ph type="body" idx="1"/>
          </p:nvPr>
        </p:nvSpPr>
        <p:spPr/>
        <p:txBody>
          <a:bodyPr/>
          <a:lstStyle/>
          <a:p>
            <a:r>
              <a:rPr lang="en-US" dirty="0" smtClean="0"/>
              <a:t>FAHRENHEIT 451</a:t>
            </a:r>
          </a:p>
          <a:p>
            <a:r>
              <a:rPr lang="en-US" dirty="0" smtClean="0"/>
              <a:t>Text evidence</a:t>
            </a:r>
            <a:endParaRPr lang="en-US" dirty="0"/>
          </a:p>
        </p:txBody>
      </p:sp>
      <p:sp>
        <p:nvSpPr>
          <p:cNvPr id="4" name="Content Placeholder 3"/>
          <p:cNvSpPr>
            <a:spLocks noGrp="1"/>
          </p:cNvSpPr>
          <p:nvPr>
            <p:ph sz="half" idx="2"/>
          </p:nvPr>
        </p:nvSpPr>
        <p:spPr>
          <a:xfrm>
            <a:off x="906760" y="3565023"/>
            <a:ext cx="4825158" cy="2807476"/>
          </a:xfrm>
        </p:spPr>
        <p:txBody>
          <a:bodyPr>
            <a:normAutofit/>
          </a:bodyPr>
          <a:lstStyle/>
          <a:p>
            <a:r>
              <a:rPr lang="en-US" sz="2800" dirty="0" smtClean="0"/>
              <a:t>“I’ve heard there are hobo camps across the country. You can escape from society there.”</a:t>
            </a:r>
            <a:endParaRPr lang="en-US" sz="2800" dirty="0"/>
          </a:p>
        </p:txBody>
      </p:sp>
      <p:sp>
        <p:nvSpPr>
          <p:cNvPr id="5" name="Text Placeholder 4"/>
          <p:cNvSpPr>
            <a:spLocks noGrp="1"/>
          </p:cNvSpPr>
          <p:nvPr>
            <p:ph type="body" sz="quarter" idx="3"/>
          </p:nvPr>
        </p:nvSpPr>
        <p:spPr/>
        <p:txBody>
          <a:bodyPr/>
          <a:lstStyle/>
          <a:p>
            <a:r>
              <a:rPr lang="en-US" dirty="0" smtClean="0"/>
              <a:t>ALL SUMMER IN A DAY</a:t>
            </a:r>
          </a:p>
          <a:p>
            <a:r>
              <a:rPr lang="en-US" dirty="0" smtClean="0"/>
              <a:t>Text evidence</a:t>
            </a:r>
            <a:endParaRPr lang="en-US" dirty="0"/>
          </a:p>
        </p:txBody>
      </p:sp>
      <p:sp>
        <p:nvSpPr>
          <p:cNvPr id="6" name="Content Placeholder 5"/>
          <p:cNvSpPr>
            <a:spLocks noGrp="1"/>
          </p:cNvSpPr>
          <p:nvPr>
            <p:ph sz="quarter" idx="4"/>
          </p:nvPr>
        </p:nvSpPr>
        <p:spPr/>
        <p:txBody>
          <a:bodyPr>
            <a:noAutofit/>
          </a:bodyPr>
          <a:lstStyle/>
          <a:p>
            <a:r>
              <a:rPr lang="en-US" sz="2400" dirty="0" smtClean="0"/>
              <a:t>“And they, had been on Venus all their lives, and they had only been two years old when the sun last came out and had long since forgotten the color and heat of it and the way it really was. But Margot remembered.”</a:t>
            </a:r>
            <a:endParaRPr lang="en-US" sz="2400" dirty="0"/>
          </a:p>
        </p:txBody>
      </p:sp>
    </p:spTree>
    <p:extLst>
      <p:ext uri="{BB962C8B-B14F-4D97-AF65-F5344CB8AC3E}">
        <p14:creationId xmlns:p14="http://schemas.microsoft.com/office/powerpoint/2010/main" val="3249519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Most Impactful Signpost</a:t>
            </a:r>
            <a:endParaRPr lang="en-US" b="1" dirty="0"/>
          </a:p>
        </p:txBody>
      </p:sp>
      <p:sp>
        <p:nvSpPr>
          <p:cNvPr id="3" name="Text Placeholder 2"/>
          <p:cNvSpPr>
            <a:spLocks noGrp="1"/>
          </p:cNvSpPr>
          <p:nvPr>
            <p:ph type="body" sz="half" idx="2"/>
          </p:nvPr>
        </p:nvSpPr>
        <p:spPr/>
        <p:txBody>
          <a:bodyPr/>
          <a:lstStyle/>
          <a:p>
            <a:r>
              <a:rPr lang="en-US" dirty="0" smtClean="0"/>
              <a:t>The most Impactful signpost I found in Fahrenheit 451 was a </a:t>
            </a:r>
            <a:r>
              <a:rPr lang="en-US" dirty="0" smtClean="0"/>
              <a:t>words of wisdom</a:t>
            </a:r>
            <a:r>
              <a:rPr lang="en-US" dirty="0" smtClean="0"/>
              <a:t> </a:t>
            </a:r>
            <a:r>
              <a:rPr lang="en-US" dirty="0" smtClean="0"/>
              <a:t>from page 99. It was where Faber tells </a:t>
            </a:r>
            <a:r>
              <a:rPr lang="en-US" dirty="0" smtClean="0"/>
              <a:t>Montag that others are scared of books and they don’t understand what is in them. </a:t>
            </a:r>
          </a:p>
          <a:p>
            <a:r>
              <a:rPr lang="en-US" dirty="0" smtClean="0"/>
              <a:t>The life lesson in this part is not to worry about what others think. Just do what you think is best.</a:t>
            </a:r>
            <a:endParaRPr lang="en-US" dirty="0"/>
          </a:p>
        </p:txBody>
      </p:sp>
    </p:spTree>
    <p:extLst>
      <p:ext uri="{BB962C8B-B14F-4D97-AF65-F5344CB8AC3E}">
        <p14:creationId xmlns:p14="http://schemas.microsoft.com/office/powerpoint/2010/main" val="383719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Text Placeholder 2"/>
          <p:cNvSpPr>
            <a:spLocks noGrp="1"/>
          </p:cNvSpPr>
          <p:nvPr>
            <p:ph type="body" idx="1"/>
          </p:nvPr>
        </p:nvSpPr>
        <p:spPr/>
        <p:txBody>
          <a:bodyPr/>
          <a:lstStyle/>
          <a:p>
            <a:r>
              <a:rPr lang="en-US" dirty="0" smtClean="0"/>
              <a:t>Most Memorable Aspect </a:t>
            </a:r>
            <a:endParaRPr lang="en-US" dirty="0"/>
          </a:p>
        </p:txBody>
      </p:sp>
      <p:sp>
        <p:nvSpPr>
          <p:cNvPr id="4" name="Text Placeholder 3"/>
          <p:cNvSpPr>
            <a:spLocks noGrp="1"/>
          </p:cNvSpPr>
          <p:nvPr>
            <p:ph type="body" sz="half" idx="15"/>
          </p:nvPr>
        </p:nvSpPr>
        <p:spPr/>
        <p:txBody>
          <a:bodyPr>
            <a:normAutofit/>
          </a:bodyPr>
          <a:lstStyle/>
          <a:p>
            <a:r>
              <a:rPr lang="en-US" sz="2000" dirty="0" smtClean="0"/>
              <a:t>The most memorable aspect of Fahrenheit 451 is the showing of how Guy Montag read a little bit of one book, and it changed his life for ever.</a:t>
            </a:r>
            <a:endParaRPr lang="en-US" sz="2000" dirty="0"/>
          </a:p>
        </p:txBody>
      </p:sp>
      <p:sp>
        <p:nvSpPr>
          <p:cNvPr id="5" name="Text Placeholder 4"/>
          <p:cNvSpPr>
            <a:spLocks noGrp="1"/>
          </p:cNvSpPr>
          <p:nvPr>
            <p:ph type="body" sz="quarter" idx="3"/>
          </p:nvPr>
        </p:nvSpPr>
        <p:spPr/>
        <p:txBody>
          <a:bodyPr/>
          <a:lstStyle/>
          <a:p>
            <a:r>
              <a:rPr lang="en-US" dirty="0" smtClean="0"/>
              <a:t>The Importance of this Novel</a:t>
            </a:r>
            <a:endParaRPr lang="en-US" dirty="0"/>
          </a:p>
        </p:txBody>
      </p:sp>
      <p:sp>
        <p:nvSpPr>
          <p:cNvPr id="6" name="Text Placeholder 5"/>
          <p:cNvSpPr>
            <a:spLocks noGrp="1"/>
          </p:cNvSpPr>
          <p:nvPr>
            <p:ph type="body" sz="half" idx="16"/>
          </p:nvPr>
        </p:nvSpPr>
        <p:spPr/>
        <p:txBody>
          <a:bodyPr>
            <a:normAutofit/>
          </a:bodyPr>
          <a:lstStyle/>
          <a:p>
            <a:r>
              <a:rPr lang="en-US" sz="2000" dirty="0" smtClean="0"/>
              <a:t>The importance of Fahrenheit 451 is to show that books do have power, they do have the ability to change the way someone thinks, or how one would go about their day.</a:t>
            </a:r>
            <a:endParaRPr lang="en-US" sz="2000" dirty="0"/>
          </a:p>
        </p:txBody>
      </p:sp>
      <p:sp>
        <p:nvSpPr>
          <p:cNvPr id="7" name="Text Placeholder 6"/>
          <p:cNvSpPr>
            <a:spLocks noGrp="1"/>
          </p:cNvSpPr>
          <p:nvPr>
            <p:ph type="body" sz="quarter" idx="13"/>
          </p:nvPr>
        </p:nvSpPr>
        <p:spPr/>
        <p:txBody>
          <a:bodyPr/>
          <a:lstStyle/>
          <a:p>
            <a:r>
              <a:rPr lang="en-US" dirty="0" smtClean="0"/>
              <a:t>Recommendations</a:t>
            </a:r>
            <a:endParaRPr lang="en-US" dirty="0"/>
          </a:p>
        </p:txBody>
      </p:sp>
      <p:sp>
        <p:nvSpPr>
          <p:cNvPr id="8" name="Text Placeholder 7"/>
          <p:cNvSpPr>
            <a:spLocks noGrp="1"/>
          </p:cNvSpPr>
          <p:nvPr>
            <p:ph type="body" sz="half" idx="17"/>
          </p:nvPr>
        </p:nvSpPr>
        <p:spPr/>
        <p:txBody>
          <a:bodyPr>
            <a:normAutofit/>
          </a:bodyPr>
          <a:lstStyle/>
          <a:p>
            <a:r>
              <a:rPr lang="en-US" sz="2000" dirty="0" smtClean="0"/>
              <a:t>I would recommend this book to anyone who likes science fiction, anyone who doesn’t think books are worth the read, and to anyone who enjoys a good book.</a:t>
            </a:r>
            <a:endParaRPr lang="en-US" sz="2000" dirty="0"/>
          </a:p>
        </p:txBody>
      </p:sp>
    </p:spTree>
    <p:extLst>
      <p:ext uri="{BB962C8B-B14F-4D97-AF65-F5344CB8AC3E}">
        <p14:creationId xmlns:p14="http://schemas.microsoft.com/office/powerpoint/2010/main" val="2931870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b="1" dirty="0" smtClean="0"/>
              <a:t>Summary</a:t>
            </a:r>
            <a:endParaRPr lang="en-US" b="1" dirty="0"/>
          </a:p>
        </p:txBody>
      </p:sp>
      <p:sp>
        <p:nvSpPr>
          <p:cNvPr id="3" name="TextBox 2"/>
          <p:cNvSpPr txBox="1"/>
          <p:nvPr/>
        </p:nvSpPr>
        <p:spPr>
          <a:xfrm>
            <a:off x="1933577" y="3043645"/>
            <a:ext cx="7204166" cy="2308324"/>
          </a:xfrm>
          <a:prstGeom prst="rect">
            <a:avLst/>
          </a:prstGeom>
          <a:noFill/>
        </p:spPr>
        <p:txBody>
          <a:bodyPr wrap="square" rtlCol="0">
            <a:spAutoFit/>
          </a:bodyPr>
          <a:lstStyle/>
          <a:p>
            <a:r>
              <a:rPr lang="en-US" dirty="0" smtClean="0"/>
              <a:t> In this futuristic world, books are illegal. Firefighters are set to burn these books. Guy Montag is one of the firemen. He steals a book from the job one day to read it. The book caught hold of Montag and he reads more. The firefighters find out. They try to burn his house, but Montag kills them first. Montag is now a fugitive obsessed with books. He gets help from his friend, Faber. He finds a camp of fugitives to stay at in the end, while he watches his city be bombed.</a:t>
            </a:r>
            <a:endParaRPr lang="en-US" sz="1800" kern="1200" dirty="0">
              <a:solidFill>
                <a:schemeClr val="tx1"/>
              </a:solidFill>
              <a:latin typeface="+mn-lt"/>
              <a:ea typeface="+mn-ea"/>
              <a:cs typeface="+mn-cs"/>
            </a:endParaRPr>
          </a:p>
        </p:txBody>
      </p:sp>
    </p:spTree>
    <p:extLst>
      <p:ext uri="{BB962C8B-B14F-4D97-AF65-F5344CB8AC3E}">
        <p14:creationId xmlns:p14="http://schemas.microsoft.com/office/powerpoint/2010/main" val="423179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 Diagram</a:t>
            </a:r>
            <a:endParaRPr lang="en-US" dirty="0"/>
          </a:p>
        </p:txBody>
      </p:sp>
      <p:cxnSp>
        <p:nvCxnSpPr>
          <p:cNvPr id="5" name="Straight Connector 4"/>
          <p:cNvCxnSpPr/>
          <p:nvPr/>
        </p:nvCxnSpPr>
        <p:spPr>
          <a:xfrm flipV="1">
            <a:off x="3814354" y="2651760"/>
            <a:ext cx="1672046" cy="3069771"/>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p:cNvCxnSpPr/>
          <p:nvPr/>
        </p:nvCxnSpPr>
        <p:spPr>
          <a:xfrm>
            <a:off x="5486400" y="2651760"/>
            <a:ext cx="1005840" cy="164592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p:cNvCxnSpPr/>
          <p:nvPr/>
        </p:nvCxnSpPr>
        <p:spPr>
          <a:xfrm flipH="1">
            <a:off x="1619794" y="5721531"/>
            <a:ext cx="2194560" cy="0"/>
          </a:xfrm>
          <a:prstGeom prst="line">
            <a:avLst/>
          </a:prstGeom>
        </p:spPr>
        <p:style>
          <a:lnRef idx="1">
            <a:schemeClr val="dk1"/>
          </a:lnRef>
          <a:fillRef idx="0">
            <a:schemeClr val="dk1"/>
          </a:fillRef>
          <a:effectRef idx="0">
            <a:schemeClr val="dk1"/>
          </a:effectRef>
          <a:fontRef idx="minor">
            <a:schemeClr val="tx1"/>
          </a:fontRef>
        </p:style>
      </p:cxnSp>
      <p:sp>
        <p:nvSpPr>
          <p:cNvPr id="11" name="TextBox 10"/>
          <p:cNvSpPr txBox="1"/>
          <p:nvPr/>
        </p:nvSpPr>
        <p:spPr>
          <a:xfrm>
            <a:off x="1854926" y="5075200"/>
            <a:ext cx="2207623" cy="646331"/>
          </a:xfrm>
          <a:prstGeom prst="rect">
            <a:avLst/>
          </a:prstGeom>
          <a:noFill/>
        </p:spPr>
        <p:txBody>
          <a:bodyPr wrap="square" rtlCol="0">
            <a:spAutoFit/>
          </a:bodyPr>
          <a:lstStyle/>
          <a:p>
            <a:r>
              <a:rPr lang="en-US" dirty="0" smtClean="0"/>
              <a:t>Guy Montag burns books.</a:t>
            </a:r>
            <a:endParaRPr lang="en-US" dirty="0"/>
          </a:p>
        </p:txBody>
      </p:sp>
      <p:sp>
        <p:nvSpPr>
          <p:cNvPr id="13" name="Rounded Rectangle 12"/>
          <p:cNvSpPr/>
          <p:nvPr/>
        </p:nvSpPr>
        <p:spPr>
          <a:xfrm>
            <a:off x="4009371" y="1788161"/>
            <a:ext cx="2822503" cy="120032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2" name="TextBox 11"/>
          <p:cNvSpPr txBox="1"/>
          <p:nvPr/>
        </p:nvSpPr>
        <p:spPr>
          <a:xfrm>
            <a:off x="3943593" y="1788161"/>
            <a:ext cx="2954058" cy="1200329"/>
          </a:xfrm>
          <a:prstGeom prst="rect">
            <a:avLst/>
          </a:prstGeom>
          <a:noFill/>
        </p:spPr>
        <p:txBody>
          <a:bodyPr wrap="square" rtlCol="0">
            <a:spAutoFit/>
          </a:bodyPr>
          <a:lstStyle/>
          <a:p>
            <a:r>
              <a:rPr lang="en-US" dirty="0" smtClean="0"/>
              <a:t>The firefighters come to burn Montag’s things. Montag kills them with a fire hose.</a:t>
            </a:r>
            <a:endParaRPr lang="en-US" dirty="0"/>
          </a:p>
        </p:txBody>
      </p:sp>
      <p:cxnSp>
        <p:nvCxnSpPr>
          <p:cNvPr id="15" name="Straight Connector 14"/>
          <p:cNvCxnSpPr/>
          <p:nvPr/>
        </p:nvCxnSpPr>
        <p:spPr>
          <a:xfrm flipH="1">
            <a:off x="2364377" y="3971109"/>
            <a:ext cx="2390503" cy="0"/>
          </a:xfrm>
          <a:prstGeom prst="line">
            <a:avLst/>
          </a:prstGeom>
        </p:spPr>
        <p:style>
          <a:lnRef idx="1">
            <a:schemeClr val="dk1"/>
          </a:lnRef>
          <a:fillRef idx="0">
            <a:schemeClr val="dk1"/>
          </a:fillRef>
          <a:effectRef idx="0">
            <a:schemeClr val="dk1"/>
          </a:effectRef>
          <a:fontRef idx="minor">
            <a:schemeClr val="tx1"/>
          </a:fontRef>
        </p:style>
      </p:cxnSp>
      <p:sp>
        <p:nvSpPr>
          <p:cNvPr id="16" name="TextBox 15"/>
          <p:cNvSpPr txBox="1"/>
          <p:nvPr/>
        </p:nvSpPr>
        <p:spPr>
          <a:xfrm>
            <a:off x="2717074" y="3047779"/>
            <a:ext cx="1922091" cy="923330"/>
          </a:xfrm>
          <a:prstGeom prst="rect">
            <a:avLst/>
          </a:prstGeom>
          <a:noFill/>
        </p:spPr>
        <p:txBody>
          <a:bodyPr wrap="square" rtlCol="0">
            <a:spAutoFit/>
          </a:bodyPr>
          <a:lstStyle/>
          <a:p>
            <a:r>
              <a:rPr lang="en-US" dirty="0" smtClean="0"/>
              <a:t>Guy steals a book from a burn pile.</a:t>
            </a:r>
            <a:endParaRPr lang="en-US" dirty="0"/>
          </a:p>
        </p:txBody>
      </p:sp>
      <p:cxnSp>
        <p:nvCxnSpPr>
          <p:cNvPr id="18" name="Straight Connector 17"/>
          <p:cNvCxnSpPr/>
          <p:nvPr/>
        </p:nvCxnSpPr>
        <p:spPr>
          <a:xfrm flipV="1">
            <a:off x="6113417" y="3634821"/>
            <a:ext cx="2860766" cy="22780"/>
          </a:xfrm>
          <a:prstGeom prst="line">
            <a:avLst/>
          </a:prstGeom>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6311211" y="2988490"/>
            <a:ext cx="2898103" cy="646331"/>
          </a:xfrm>
          <a:prstGeom prst="rect">
            <a:avLst/>
          </a:prstGeom>
          <a:noFill/>
        </p:spPr>
        <p:txBody>
          <a:bodyPr wrap="square" rtlCol="0">
            <a:spAutoFit/>
          </a:bodyPr>
          <a:lstStyle/>
          <a:p>
            <a:r>
              <a:rPr lang="en-US" dirty="0" smtClean="0"/>
              <a:t>Guy is on the run and gets help from Faber.</a:t>
            </a:r>
            <a:endParaRPr lang="en-US" dirty="0"/>
          </a:p>
        </p:txBody>
      </p:sp>
      <p:sp>
        <p:nvSpPr>
          <p:cNvPr id="3" name="Rounded Rectangle 2"/>
          <p:cNvSpPr/>
          <p:nvPr/>
        </p:nvSpPr>
        <p:spPr>
          <a:xfrm>
            <a:off x="5773782" y="4402182"/>
            <a:ext cx="2886197" cy="178961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TextBox 3"/>
          <p:cNvSpPr txBox="1"/>
          <p:nvPr/>
        </p:nvSpPr>
        <p:spPr>
          <a:xfrm>
            <a:off x="5773782" y="4558323"/>
            <a:ext cx="3084224" cy="1477328"/>
          </a:xfrm>
          <a:prstGeom prst="rect">
            <a:avLst/>
          </a:prstGeom>
          <a:noFill/>
        </p:spPr>
        <p:txBody>
          <a:bodyPr wrap="square" rtlCol="0">
            <a:spAutoFit/>
          </a:bodyPr>
          <a:lstStyle/>
          <a:p>
            <a:r>
              <a:rPr lang="en-US" dirty="0" smtClean="0"/>
              <a:t>Guy finds a group of other fugitives to live with. During this time, he watches his city be flattened by bombs.</a:t>
            </a:r>
            <a:endParaRPr lang="en-US" dirty="0"/>
          </a:p>
        </p:txBody>
      </p:sp>
    </p:spTree>
    <p:extLst>
      <p:ext uri="{BB962C8B-B14F-4D97-AF65-F5344CB8AC3E}">
        <p14:creationId xmlns:p14="http://schemas.microsoft.com/office/powerpoint/2010/main" val="1711604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Setting and Tone</a:t>
            </a:r>
            <a:endParaRPr lang="en-US" b="1" dirty="0"/>
          </a:p>
        </p:txBody>
      </p:sp>
      <p:sp>
        <p:nvSpPr>
          <p:cNvPr id="3" name="Content Placeholder 2"/>
          <p:cNvSpPr>
            <a:spLocks noGrp="1"/>
          </p:cNvSpPr>
          <p:nvPr>
            <p:ph idx="1"/>
          </p:nvPr>
        </p:nvSpPr>
        <p:spPr/>
        <p:txBody>
          <a:bodyPr/>
          <a:lstStyle/>
          <a:p>
            <a:r>
              <a:rPr lang="en-US" dirty="0" smtClean="0"/>
              <a:t>The setting of this story was in 2053. The future held the perfect society, where houses were fireproof, and no one got led off their set path, except for the few who did.</a:t>
            </a:r>
          </a:p>
          <a:p>
            <a:r>
              <a:rPr lang="en-US" dirty="0" smtClean="0"/>
              <a:t>The author writes mainly in third person. Mainly viewing Montag and how he felt and his experiences.</a:t>
            </a:r>
            <a:endParaRPr lang="en-US" dirty="0"/>
          </a:p>
        </p:txBody>
      </p:sp>
    </p:spTree>
    <p:extLst>
      <p:ext uri="{BB962C8B-B14F-4D97-AF65-F5344CB8AC3E}">
        <p14:creationId xmlns:p14="http://schemas.microsoft.com/office/powerpoint/2010/main" val="1463902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536610" y="2702378"/>
            <a:ext cx="2560320" cy="160346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Society</a:t>
            </a:r>
          </a:p>
          <a:p>
            <a:pPr algn="ctr"/>
            <a:r>
              <a:rPr lang="en-US" dirty="0" smtClean="0"/>
              <a:t>The strict ways and rules.</a:t>
            </a:r>
            <a:endParaRPr lang="en-US" dirty="0"/>
          </a:p>
        </p:txBody>
      </p:sp>
      <p:sp>
        <p:nvSpPr>
          <p:cNvPr id="4" name="Oval 3"/>
          <p:cNvSpPr/>
          <p:nvPr/>
        </p:nvSpPr>
        <p:spPr>
          <a:xfrm>
            <a:off x="4232365" y="52252"/>
            <a:ext cx="2573384" cy="159366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Mildred</a:t>
            </a:r>
          </a:p>
          <a:p>
            <a:pPr algn="ctr"/>
            <a:r>
              <a:rPr lang="en-US" dirty="0" smtClean="0"/>
              <a:t>His wife tells him how to spend his money.</a:t>
            </a:r>
            <a:endParaRPr lang="en-US" dirty="0"/>
          </a:p>
        </p:txBody>
      </p:sp>
      <p:sp>
        <p:nvSpPr>
          <p:cNvPr id="5" name="Oval 4"/>
          <p:cNvSpPr/>
          <p:nvPr/>
        </p:nvSpPr>
        <p:spPr>
          <a:xfrm>
            <a:off x="8268787" y="2475411"/>
            <a:ext cx="2625635" cy="20574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Firemen</a:t>
            </a:r>
          </a:p>
          <a:p>
            <a:pPr algn="ctr"/>
            <a:r>
              <a:rPr lang="en-US" dirty="0" smtClean="0"/>
              <a:t>He follows the rules of his job and turns those ways into his beliefs.</a:t>
            </a:r>
            <a:endParaRPr lang="en-US" dirty="0"/>
          </a:p>
        </p:txBody>
      </p:sp>
      <p:sp>
        <p:nvSpPr>
          <p:cNvPr id="6" name="Oval 5"/>
          <p:cNvSpPr/>
          <p:nvPr/>
        </p:nvSpPr>
        <p:spPr>
          <a:xfrm>
            <a:off x="4297680" y="4898571"/>
            <a:ext cx="2442754" cy="180267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People</a:t>
            </a:r>
          </a:p>
          <a:p>
            <a:pPr algn="ctr"/>
            <a:r>
              <a:rPr lang="en-US" dirty="0" smtClean="0"/>
              <a:t>People are scared of firemen.</a:t>
            </a:r>
            <a:endParaRPr lang="en-US" dirty="0"/>
          </a:p>
        </p:txBody>
      </p:sp>
      <p:sp>
        <p:nvSpPr>
          <p:cNvPr id="7" name="Cloud 6"/>
          <p:cNvSpPr/>
          <p:nvPr/>
        </p:nvSpPr>
        <p:spPr>
          <a:xfrm>
            <a:off x="1227909" y="849086"/>
            <a:ext cx="2090058" cy="1227908"/>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Anxious</a:t>
            </a:r>
            <a:endParaRPr lang="en-US" dirty="0"/>
          </a:p>
        </p:txBody>
      </p:sp>
      <p:sp>
        <p:nvSpPr>
          <p:cNvPr id="8" name="Cloud 7"/>
          <p:cNvSpPr/>
          <p:nvPr/>
        </p:nvSpPr>
        <p:spPr>
          <a:xfrm>
            <a:off x="1123406" y="4898571"/>
            <a:ext cx="2377440" cy="1319349"/>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C</a:t>
            </a:r>
            <a:r>
              <a:rPr lang="en-US" dirty="0" smtClean="0"/>
              <a:t>onfused</a:t>
            </a:r>
            <a:endParaRPr lang="en-US" dirty="0"/>
          </a:p>
        </p:txBody>
      </p:sp>
      <p:sp>
        <p:nvSpPr>
          <p:cNvPr id="9" name="Cloud 8"/>
          <p:cNvSpPr/>
          <p:nvPr/>
        </p:nvSpPr>
        <p:spPr>
          <a:xfrm>
            <a:off x="7974873" y="888274"/>
            <a:ext cx="1946366" cy="1188720"/>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Scared</a:t>
            </a:r>
            <a:endParaRPr lang="en-US" dirty="0"/>
          </a:p>
        </p:txBody>
      </p:sp>
      <p:sp>
        <p:nvSpPr>
          <p:cNvPr id="11" name="Cloud 10"/>
          <p:cNvSpPr/>
          <p:nvPr/>
        </p:nvSpPr>
        <p:spPr>
          <a:xfrm>
            <a:off x="8494294" y="4981588"/>
            <a:ext cx="1864895" cy="1153313"/>
          </a:xfrm>
          <a:prstGeom prst="cloud">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Worried</a:t>
            </a:r>
            <a:endParaRPr lang="en-US" dirty="0"/>
          </a:p>
        </p:txBody>
      </p:sp>
      <p:sp>
        <p:nvSpPr>
          <p:cNvPr id="16" name="Flowchart: Alternate Process 15"/>
          <p:cNvSpPr/>
          <p:nvPr/>
        </p:nvSpPr>
        <p:spPr>
          <a:xfrm>
            <a:off x="4559968" y="2475411"/>
            <a:ext cx="2245781" cy="1651421"/>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t>Guy Montag</a:t>
            </a:r>
          </a:p>
          <a:p>
            <a:pPr algn="ctr"/>
            <a:r>
              <a:rPr lang="en-US" dirty="0" smtClean="0"/>
              <a:t>Third Person</a:t>
            </a:r>
            <a:endParaRPr lang="en-US" dirty="0"/>
          </a:p>
        </p:txBody>
      </p:sp>
      <p:cxnSp>
        <p:nvCxnSpPr>
          <p:cNvPr id="10" name="Straight Connector 9"/>
          <p:cNvCxnSpPr>
            <a:stCxn id="4" idx="4"/>
            <a:endCxn id="16" idx="0"/>
          </p:cNvCxnSpPr>
          <p:nvPr/>
        </p:nvCxnSpPr>
        <p:spPr>
          <a:xfrm>
            <a:off x="5519057" y="1645920"/>
            <a:ext cx="163802" cy="829491"/>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p:cNvCxnSpPr>
            <a:stCxn id="7" idx="0"/>
          </p:cNvCxnSpPr>
          <p:nvPr/>
        </p:nvCxnSpPr>
        <p:spPr>
          <a:xfrm>
            <a:off x="3316225" y="1463040"/>
            <a:ext cx="1386404" cy="1012371"/>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a:stCxn id="3" idx="6"/>
            <a:endCxn id="16" idx="1"/>
          </p:cNvCxnSpPr>
          <p:nvPr/>
        </p:nvCxnSpPr>
        <p:spPr>
          <a:xfrm flipV="1">
            <a:off x="3096930" y="3301122"/>
            <a:ext cx="1463038" cy="202989"/>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a:stCxn id="8" idx="0"/>
          </p:cNvCxnSpPr>
          <p:nvPr/>
        </p:nvCxnSpPr>
        <p:spPr>
          <a:xfrm flipV="1">
            <a:off x="3498865" y="4126832"/>
            <a:ext cx="1203764" cy="1431414"/>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p:cNvCxnSpPr>
            <a:stCxn id="6" idx="0"/>
            <a:endCxn id="16" idx="2"/>
          </p:cNvCxnSpPr>
          <p:nvPr/>
        </p:nvCxnSpPr>
        <p:spPr>
          <a:xfrm flipV="1">
            <a:off x="5519057" y="4126832"/>
            <a:ext cx="163802" cy="771739"/>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p:cNvCxnSpPr>
            <a:stCxn id="9" idx="2"/>
          </p:cNvCxnSpPr>
          <p:nvPr/>
        </p:nvCxnSpPr>
        <p:spPr>
          <a:xfrm flipH="1">
            <a:off x="6805749" y="1482634"/>
            <a:ext cx="1175161" cy="1116875"/>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a:stCxn id="5" idx="2"/>
            <a:endCxn id="16" idx="3"/>
          </p:cNvCxnSpPr>
          <p:nvPr/>
        </p:nvCxnSpPr>
        <p:spPr>
          <a:xfrm flipH="1" flipV="1">
            <a:off x="6805749" y="3301122"/>
            <a:ext cx="1463038" cy="202989"/>
          </a:xfrm>
          <a:prstGeom prst="line">
            <a:avLst/>
          </a:prstGeom>
        </p:spPr>
        <p:style>
          <a:lnRef idx="1">
            <a:schemeClr val="dk1"/>
          </a:lnRef>
          <a:fillRef idx="0">
            <a:schemeClr val="dk1"/>
          </a:fillRef>
          <a:effectRef idx="0">
            <a:schemeClr val="dk1"/>
          </a:effectRef>
          <a:fontRef idx="minor">
            <a:schemeClr val="tx1"/>
          </a:fontRef>
        </p:style>
      </p:cxnSp>
      <p:cxnSp>
        <p:nvCxnSpPr>
          <p:cNvPr id="29" name="Straight Connector 28"/>
          <p:cNvCxnSpPr>
            <a:stCxn id="11" idx="2"/>
          </p:cNvCxnSpPr>
          <p:nvPr/>
        </p:nvCxnSpPr>
        <p:spPr>
          <a:xfrm flipH="1" flipV="1">
            <a:off x="6740434" y="4126832"/>
            <a:ext cx="1759645" cy="143141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81525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1050" y="2124191"/>
            <a:ext cx="4351023" cy="2283823"/>
          </a:xfrm>
        </p:spPr>
        <p:txBody>
          <a:bodyPr/>
          <a:lstStyle/>
          <a:p>
            <a:r>
              <a:rPr lang="en-US" b="1" dirty="0" smtClean="0"/>
              <a:t>Conflict:</a:t>
            </a:r>
            <a:r>
              <a:rPr lang="en-US" dirty="0" smtClean="0"/>
              <a:t/>
            </a:r>
            <a:br>
              <a:rPr lang="en-US" dirty="0" smtClean="0"/>
            </a:br>
            <a:r>
              <a:rPr lang="en-US" dirty="0" smtClean="0"/>
              <a:t>Montag was reading books and he wanted everyone else too as well. But this was illegal</a:t>
            </a:r>
            <a:endParaRPr lang="en-US" dirty="0"/>
          </a:p>
        </p:txBody>
      </p:sp>
      <p:sp>
        <p:nvSpPr>
          <p:cNvPr id="3" name="Text Placeholder 2"/>
          <p:cNvSpPr>
            <a:spLocks noGrp="1"/>
          </p:cNvSpPr>
          <p:nvPr>
            <p:ph type="body" idx="1"/>
          </p:nvPr>
        </p:nvSpPr>
        <p:spPr/>
        <p:txBody>
          <a:bodyPr/>
          <a:lstStyle/>
          <a:p>
            <a:r>
              <a:rPr lang="en-US" dirty="0" smtClean="0"/>
              <a:t>This is shown in, “Here! Read this one.” This shows that Montag is trying to spread his love of books and what they contain to others.</a:t>
            </a:r>
            <a:endParaRPr lang="en-US" dirty="0"/>
          </a:p>
        </p:txBody>
      </p:sp>
    </p:spTree>
    <p:extLst>
      <p:ext uri="{BB962C8B-B14F-4D97-AF65-F5344CB8AC3E}">
        <p14:creationId xmlns:p14="http://schemas.microsoft.com/office/powerpoint/2010/main" val="1393954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Theme One:</a:t>
            </a:r>
            <a:br>
              <a:rPr lang="en-US" b="1" dirty="0" smtClean="0"/>
            </a:br>
            <a:r>
              <a:rPr lang="en-US" dirty="0" smtClean="0"/>
              <a:t>Books have the power to </a:t>
            </a:r>
            <a:r>
              <a:rPr lang="en-US" smtClean="0"/>
              <a:t>change things.</a:t>
            </a:r>
            <a:endParaRPr lang="en-US" dirty="0"/>
          </a:p>
        </p:txBody>
      </p:sp>
      <p:sp>
        <p:nvSpPr>
          <p:cNvPr id="3" name="Text Placeholder 2"/>
          <p:cNvSpPr>
            <a:spLocks noGrp="1"/>
          </p:cNvSpPr>
          <p:nvPr>
            <p:ph type="body" idx="1"/>
          </p:nvPr>
        </p:nvSpPr>
        <p:spPr/>
        <p:txBody>
          <a:bodyPr/>
          <a:lstStyle/>
          <a:p>
            <a:r>
              <a:rPr lang="en-US" dirty="0" smtClean="0"/>
              <a:t>“Please Mildred, let me read just one.” this shows that the wondering of what was inside a book made guy Montag plead to read one.</a:t>
            </a:r>
            <a:endParaRPr lang="en-US" dirty="0"/>
          </a:p>
        </p:txBody>
      </p:sp>
    </p:spTree>
    <p:extLst>
      <p:ext uri="{BB962C8B-B14F-4D97-AF65-F5344CB8AC3E}">
        <p14:creationId xmlns:p14="http://schemas.microsoft.com/office/powerpoint/2010/main" val="3919116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8647" y="2129004"/>
            <a:ext cx="4351023" cy="2283823"/>
          </a:xfrm>
        </p:spPr>
        <p:txBody>
          <a:bodyPr/>
          <a:lstStyle/>
          <a:p>
            <a:r>
              <a:rPr lang="en-US" b="1" dirty="0" smtClean="0"/>
              <a:t>Theme 2: </a:t>
            </a:r>
            <a:r>
              <a:rPr lang="en-US" dirty="0" smtClean="0"/>
              <a:t/>
            </a:r>
            <a:br>
              <a:rPr lang="en-US" dirty="0" smtClean="0"/>
            </a:br>
            <a:r>
              <a:rPr lang="en-US" dirty="0" smtClean="0"/>
              <a:t>Secrets can be to big to keep to yourself sometimes.</a:t>
            </a:r>
            <a:endParaRPr lang="en-US" dirty="0"/>
          </a:p>
        </p:txBody>
      </p:sp>
      <p:sp>
        <p:nvSpPr>
          <p:cNvPr id="3" name="Text Placeholder 2"/>
          <p:cNvSpPr>
            <a:spLocks noGrp="1"/>
          </p:cNvSpPr>
          <p:nvPr>
            <p:ph type="body" idx="1"/>
          </p:nvPr>
        </p:nvSpPr>
        <p:spPr/>
        <p:txBody>
          <a:bodyPr>
            <a:normAutofit fontScale="92500" lnSpcReduction="20000"/>
          </a:bodyPr>
          <a:lstStyle/>
          <a:p>
            <a:r>
              <a:rPr lang="en-US" dirty="0" smtClean="0"/>
              <a:t>“there must be something in books, things we can’t imagine, to make a woman stay in a burning house; there must be something there.” this shows the moment where Montag shares with his wife, his secret stash of books.</a:t>
            </a:r>
            <a:endParaRPr lang="en-US" dirty="0"/>
          </a:p>
        </p:txBody>
      </p:sp>
    </p:spTree>
    <p:extLst>
      <p:ext uri="{BB962C8B-B14F-4D97-AF65-F5344CB8AC3E}">
        <p14:creationId xmlns:p14="http://schemas.microsoft.com/office/powerpoint/2010/main" val="3392821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8019" y="2194319"/>
            <a:ext cx="4351023" cy="2283823"/>
          </a:xfrm>
        </p:spPr>
        <p:txBody>
          <a:bodyPr/>
          <a:lstStyle/>
          <a:p>
            <a:r>
              <a:rPr lang="en-US" b="1" dirty="0" smtClean="0"/>
              <a:t>Theme 3:</a:t>
            </a:r>
            <a:r>
              <a:rPr lang="en-US" dirty="0" smtClean="0"/>
              <a:t/>
            </a:r>
            <a:br>
              <a:rPr lang="en-US" dirty="0" smtClean="0"/>
            </a:br>
            <a:r>
              <a:rPr lang="en-US" dirty="0" smtClean="0"/>
              <a:t>You don’t have to be the same as others.</a:t>
            </a:r>
            <a:endParaRPr lang="en-US" dirty="0"/>
          </a:p>
        </p:txBody>
      </p:sp>
      <p:sp>
        <p:nvSpPr>
          <p:cNvPr id="3" name="Text Placeholder 2"/>
          <p:cNvSpPr>
            <a:spLocks noGrp="1"/>
          </p:cNvSpPr>
          <p:nvPr>
            <p:ph type="body" idx="1"/>
          </p:nvPr>
        </p:nvSpPr>
        <p:spPr>
          <a:xfrm>
            <a:off x="6934748" y="2325066"/>
            <a:ext cx="3757545" cy="2988977"/>
          </a:xfrm>
        </p:spPr>
        <p:txBody>
          <a:bodyPr>
            <a:normAutofit/>
          </a:bodyPr>
          <a:lstStyle/>
          <a:p>
            <a:r>
              <a:rPr lang="en-US" dirty="0" smtClean="0"/>
              <a:t>“we’re book burners, too. We read the books and burnt them,, afraid they’d be found.” This shows that there are other people who read literature and that they are fugitives as well, like Montag.</a:t>
            </a:r>
            <a:endParaRPr lang="en-US" dirty="0"/>
          </a:p>
        </p:txBody>
      </p:sp>
    </p:spTree>
    <p:extLst>
      <p:ext uri="{BB962C8B-B14F-4D97-AF65-F5344CB8AC3E}">
        <p14:creationId xmlns:p14="http://schemas.microsoft.com/office/powerpoint/2010/main" val="40599178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Ion Boardroom</Template>
  <TotalTime>106</TotalTime>
  <Words>736</Words>
  <Application>Microsoft Office PowerPoint</Application>
  <PresentationFormat>Widescreen</PresentationFormat>
  <Paragraphs>53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Ion Boardroom</vt:lpstr>
      <vt:lpstr>Book Club Presentation</vt:lpstr>
      <vt:lpstr>Summary</vt:lpstr>
      <vt:lpstr>Plot Diagram</vt:lpstr>
      <vt:lpstr>Setting and Tone</vt:lpstr>
      <vt:lpstr>PowerPoint Presentation</vt:lpstr>
      <vt:lpstr>Conflict: Montag was reading books and he wanted everyone else too as well. But this was illegal</vt:lpstr>
      <vt:lpstr>Theme One: Books have the power to change things.</vt:lpstr>
      <vt:lpstr>Theme 2:  Secrets can be to big to keep to yourself sometimes.</vt:lpstr>
      <vt:lpstr>Theme 3: You don’t have to be the same as others.</vt:lpstr>
      <vt:lpstr>Fahrenheit 451 is like the short story “All Summer in a Day” because both of the main characters in the story are different then others, they don’t fit in. </vt:lpstr>
      <vt:lpstr>Most Impactful Signpost</vt:lpstr>
      <vt:lpstr>Conclusion</vt:lpstr>
    </vt:vector>
  </TitlesOfParts>
  <Company>Fort Wayne Community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Club Presentation</dc:title>
  <dc:creator>Rodenbeck,Sarah</dc:creator>
  <cp:lastModifiedBy>Rodenbeck,Sarah</cp:lastModifiedBy>
  <cp:revision>14</cp:revision>
  <dcterms:created xsi:type="dcterms:W3CDTF">2017-10-16T13:04:27Z</dcterms:created>
  <dcterms:modified xsi:type="dcterms:W3CDTF">2017-10-20T13:05:40Z</dcterms:modified>
</cp:coreProperties>
</file>